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9" r:id="rId4"/>
    <p:sldId id="257" r:id="rId5"/>
    <p:sldId id="270" r:id="rId6"/>
    <p:sldId id="271" r:id="rId7"/>
    <p:sldId id="264" r:id="rId8"/>
    <p:sldId id="260" r:id="rId9"/>
    <p:sldId id="263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77" autoAdjust="0"/>
    <p:restoredTop sz="94660"/>
  </p:normalViewPr>
  <p:slideViewPr>
    <p:cSldViewPr snapToGrid="0">
      <p:cViewPr varScale="1">
        <p:scale>
          <a:sx n="73" d="100"/>
          <a:sy n="73" d="100"/>
        </p:scale>
        <p:origin x="4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8569352156451606E-2"/>
          <c:y val="5.8318811030980147E-2"/>
          <c:w val="0.67816634707504653"/>
          <c:h val="0.89308217977653637"/>
        </c:manualLayout>
      </c:layout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niveles de gases 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DF9-4D78-A74D-54496BDB106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DF9-4D78-A74D-54496BDB106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DF9-4D78-A74D-54496BDB106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DF9-4D78-A74D-54496BDB106E}"/>
              </c:ext>
            </c:extLst>
          </c:dPt>
          <c:dLbls>
            <c:delete val="1"/>
          </c:dLbls>
          <c:cat>
            <c:strRef>
              <c:f>Hoja1!$A$2:$A$5</c:f>
              <c:strCache>
                <c:ptCount val="4"/>
                <c:pt idx="1">
                  <c:v>2º trim.</c:v>
                </c:pt>
                <c:pt idx="2">
                  <c:v>3er trim.</c:v>
                </c:pt>
                <c:pt idx="3">
                  <c:v>4º trim.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30-4EAC-84F0-969D82571EE1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svg>
</file>

<file path=ppt/media/image2.jpe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4.svg>
</file>

<file path=ppt/media/image5.gif>
</file>

<file path=ppt/media/image6.png>
</file>

<file path=ppt/media/image6.svg>
</file>

<file path=ppt/media/image7.png>
</file>

<file path=ppt/media/image8.png>
</file>

<file path=ppt/media/image9.png>
</file>

<file path=ppt/media/image9.sv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BD0878-F3A4-810A-27DC-7408140FA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EB7D13E-26A8-4873-5F2D-7D4E22F886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3110A33-F1CD-C4AB-856E-50BA4A3AF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386B17-F770-4755-1480-CC935D7C5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F057998-754B-C2A8-D31F-3F7D4E982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39496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F83E5B-DEB5-277C-D7AE-1B1EE91C5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54DABD0-A88D-3256-16C2-8A32E0EE5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AD3D44F-752A-6A65-1CDF-76002BAE7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5F7D342-D480-C2A2-E8CB-AFE36EC8F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9288AA-7E50-B99F-1F5C-3B543F6B8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47834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94F83DC-9107-938B-6E60-00035BEB71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639C8D5-EF84-BFCF-4DB9-4B916C1424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34C02EC-94FC-1C8F-CF26-B6F36F2C3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DC60B5-61CD-D1A1-0FFC-A0F8C3EBE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2EE8CC0-BA5F-8EA7-FC7C-9002B9133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55030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6306FC-6E96-7B18-9F4B-C37F4D51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A1746D-C36E-45EE-8260-88B16C098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DCA6B89-63BA-266F-89B5-99FCD9EE2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506B8E-82DD-231E-B287-87ECDCAE5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43C657-29A5-A859-65B7-F8F5BE827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64367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6AA894-EE60-4135-AE60-A0FB0A82C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305762F-C771-89F6-1DF1-AE2452194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6EC294-7202-FF39-2ACE-742C7FABE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8A5989D-6C25-83C7-C653-C2BE96EC0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D789F6-7C04-5348-2BE3-647E70235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9825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195F9D-CB00-C449-2826-22CCD162C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DB8874-2398-6062-37D6-7E3C588F7B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499F2FB-6F96-CDF4-F0F8-55E0EA4F4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4613C1-4CF0-AA5D-353E-ED968B3E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114E6CE-6179-63D1-41B1-5A6A208D0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7241ED6-1A92-810A-E0FF-DBFCE46B4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90636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C29EA8-523D-99E6-F3F0-2F2EB2C72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4D930C-FB04-D551-3B1E-0EAE9CE0E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A2AFD74-D469-582C-9F82-7F48511D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C4772C4-8A5A-7C29-3231-C0FF593580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CCC6AF9-6DF7-CE2F-F016-CEB2215DA9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E395873-9606-761C-8FFF-BFC066FE8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35D7A7E-4CDA-1A3A-20B4-B9EC49DD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07EE994-761B-DB9D-2819-A87A79124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03559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CA2489-E6D7-94C5-CA1C-CF7AEC39B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035653F-C5D7-0B68-6A12-BDD9A99BD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067E800-A5D3-6A6A-BF46-CCF9E998A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1B0C73C-2E84-4039-3B4C-AC709DCCF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10608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7E6D417-A9DB-AD10-5A22-F69269334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1D87257-A958-6C70-EF48-FB9B5CA18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3724709-DB46-E848-B62B-5D97E465C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09871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6A4352-D6F8-B1F0-4FA4-1A1DF35B9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085089-DFC6-1E29-B7CC-CB03BDC5B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5E25521-538D-25C9-2FA0-2C2378FAA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3B76860-A221-503A-B35C-9058341FE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24598EA-415A-CC7A-4E98-97868FD7B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B2D01F7-63C2-4C0E-9536-FF00EE29C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00995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76BED-6C8E-D20E-9A39-A252DAAE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FF918FB-46A9-17A3-62F9-DB83A5AB98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441F6E7-4C8D-B86A-EFD8-7C45F1AC4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283602-6102-57E6-D3F0-67A5124E8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A3EDE1-FB54-5B5B-70C7-A66E26D40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568F47B-771D-1961-C05F-99FA1E38E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3067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6C2540A-B4DB-731A-798D-B8EBB75DA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0F965B-55FD-D13E-213F-9E730FDED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82CDAB-0F35-1548-25C4-F6EFAD5A8B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A8AC3-1C02-4580-BC55-9463B481D5AE}" type="datetimeFigureOut">
              <a:rPr lang="es-MX" smtClean="0"/>
              <a:t>08/12/2023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3EF3BE-9974-9ACC-E35B-BD935E816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D2A489-1A13-DAAD-B0A2-6C92E3692F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88C1D-857F-4016-BDDE-F90DC6D80D91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64222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6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13" Type="http://schemas.openxmlformats.org/officeDocument/2006/relationships/image" Target="../media/image22.pn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12" Type="http://schemas.openxmlformats.org/officeDocument/2006/relationships/image" Target="../media/image21.png"/><Relationship Id="rId2" Type="http://schemas.openxmlformats.org/officeDocument/2006/relationships/image" Target="../media/image15.png"/><Relationship Id="rId16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1.png"/><Relationship Id="rId5" Type="http://schemas.openxmlformats.org/officeDocument/2006/relationships/image" Target="../media/image17.sv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4" Type="http://schemas.openxmlformats.org/officeDocument/2006/relationships/image" Target="../media/image16.png"/><Relationship Id="rId9" Type="http://schemas.openxmlformats.org/officeDocument/2006/relationships/image" Target="../media/image18.png"/><Relationship Id="rId1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D6EA7A8-0BA8-6255-74ED-894283DA428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239" y="1283869"/>
            <a:ext cx="4626428" cy="357102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C1F438D-7152-4D0C-96DC-4279FEBEC374}"/>
              </a:ext>
            </a:extLst>
          </p:cNvPr>
          <p:cNvSpPr txBox="1"/>
          <p:nvPr/>
        </p:nvSpPr>
        <p:spPr>
          <a:xfrm>
            <a:off x="7141029" y="6063734"/>
            <a:ext cx="4909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32913CF-B27A-2647-EDF9-31E92A7CB006}"/>
              </a:ext>
            </a:extLst>
          </p:cNvPr>
          <p:cNvSpPr txBox="1"/>
          <p:nvPr/>
        </p:nvSpPr>
        <p:spPr>
          <a:xfrm>
            <a:off x="8632372" y="5232737"/>
            <a:ext cx="30915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Integrantes del equipo :</a:t>
            </a:r>
          </a:p>
          <a:p>
            <a:r>
              <a:rPr lang="es-MX" dirty="0"/>
              <a:t>Mejía Pimentel Álvaro Obed </a:t>
            </a:r>
          </a:p>
          <a:p>
            <a:r>
              <a:rPr lang="es-MX" dirty="0"/>
              <a:t>Loes Herrera Adrián </a:t>
            </a:r>
          </a:p>
          <a:p>
            <a:r>
              <a:rPr lang="es-MX" dirty="0"/>
              <a:t>Elias Vazquez Aldo </a:t>
            </a:r>
            <a:r>
              <a:rPr lang="es-MX" dirty="0" smtClean="0"/>
              <a:t>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8786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73">
        <p14:gallery dir="l"/>
      </p:transition>
    </mc:Choice>
    <mc:Fallback xmlns="">
      <p:transition spd="slow" advTm="547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1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9597515-100E-3596-4BF7-157589D61E2A}"/>
              </a:ext>
            </a:extLst>
          </p:cNvPr>
          <p:cNvSpPr txBox="1"/>
          <p:nvPr/>
        </p:nvSpPr>
        <p:spPr>
          <a:xfrm>
            <a:off x="838201" y="365125"/>
            <a:ext cx="5251316" cy="1807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Introducción 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B388F901-4BBF-4180-CF11-C7CBF52DB8EB}"/>
              </a:ext>
            </a:extLst>
          </p:cNvPr>
          <p:cNvSpPr/>
          <p:nvPr/>
        </p:nvSpPr>
        <p:spPr>
          <a:xfrm>
            <a:off x="1077685" y="2172430"/>
            <a:ext cx="4619621" cy="384366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/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3200" dirty="0">
                <a:solidFill>
                  <a:schemeClr val="tx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Las emisiones de dióxido de carbono se producen por la quema del combustible y son expulsadas a través del tubo de escape. La cantidad de CO2 emitida, si atendemos únicamente al tipo del vehículo y no a la forma de conducción, depende de la cantidad de energía necesaria para circular y de la eficiencia del motor</a:t>
            </a:r>
            <a:endParaRPr lang="en-US" sz="3200" dirty="0">
              <a:solidFill>
                <a:schemeClr val="tx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pic>
        <p:nvPicPr>
          <p:cNvPr id="17" name="Imagen 16" descr="Un primer plano de un logotipo&#10;&#10;Descripción generada automáticamente">
            <a:extLst>
              <a:ext uri="{FF2B5EF4-FFF2-40B4-BE49-F238E27FC236}">
                <a16:creationId xmlns:a16="http://schemas.microsoft.com/office/drawing/2014/main" id="{9E0D2A1F-DE0A-69C5-7A7A-E741154F70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53" r="2804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441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7231">
        <p14:gallery dir="l"/>
      </p:transition>
    </mc:Choice>
    <mc:Fallback xmlns="">
      <p:transition spd="slow" advTm="723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9839E4DC-FF1A-8844-F0CC-F38D9AC06DD8}"/>
              </a:ext>
            </a:extLst>
          </p:cNvPr>
          <p:cNvSpPr/>
          <p:nvPr/>
        </p:nvSpPr>
        <p:spPr>
          <a:xfrm>
            <a:off x="3577196" y="285953"/>
            <a:ext cx="5037608" cy="108011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7200" dirty="0">
                <a:solidFill>
                  <a:schemeClr val="tx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Objetivos</a:t>
            </a:r>
          </a:p>
        </p:txBody>
      </p:sp>
      <p:pic>
        <p:nvPicPr>
          <p:cNvPr id="10" name="Gráfico 9" descr="CheckList contorno">
            <a:extLst>
              <a:ext uri="{FF2B5EF4-FFF2-40B4-BE49-F238E27FC236}">
                <a16:creationId xmlns:a16="http://schemas.microsoft.com/office/drawing/2014/main" id="{7CF10A18-742F-329A-46AB-BA75E8465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-50961" y="42687"/>
            <a:ext cx="2316975" cy="2316975"/>
          </a:xfrm>
          <a:prstGeom prst="rect">
            <a:avLst/>
          </a:prstGeom>
        </p:spPr>
      </p:pic>
      <p:pic>
        <p:nvPicPr>
          <p:cNvPr id="13" name="Gráfico 12" descr="List contorno">
            <a:extLst>
              <a:ext uri="{FF2B5EF4-FFF2-40B4-BE49-F238E27FC236}">
                <a16:creationId xmlns:a16="http://schemas.microsoft.com/office/drawing/2014/main" id="{40AA1E6E-B5D5-2DA4-A18F-2884859A9C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9875025" y="4338596"/>
            <a:ext cx="2316975" cy="2316975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8009EC49-B5D9-3296-8044-3D3B8631F0CA}"/>
              </a:ext>
            </a:extLst>
          </p:cNvPr>
          <p:cNvSpPr txBox="1"/>
          <p:nvPr/>
        </p:nvSpPr>
        <p:spPr>
          <a:xfrm>
            <a:off x="2266014" y="2496145"/>
            <a:ext cx="90603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s-MX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Reducir la cantidad de Co2 que expulsan los carros.</a:t>
            </a:r>
          </a:p>
          <a:p>
            <a:pPr marL="342900" indent="-342900" algn="just">
              <a:buFont typeface="+mj-lt"/>
              <a:buAutoNum type="arabicPeriod"/>
            </a:pPr>
            <a:endParaRPr lang="es-MX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s-MX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Hacer que el carro pase de ser unos de los más a uno de los menos contaminantes.</a:t>
            </a:r>
          </a:p>
          <a:p>
            <a:pPr marL="342900" indent="-342900" algn="just">
              <a:buFont typeface="+mj-lt"/>
              <a:buAutoNum type="arabicPeriod"/>
            </a:pPr>
            <a:endParaRPr lang="es-MX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F6708363-96A6-9C34-69E5-FB0936BC4A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4" y="4571485"/>
            <a:ext cx="2784892" cy="222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20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631">
        <p14:gallery dir="l"/>
      </p:transition>
    </mc:Choice>
    <mc:Fallback xmlns="">
      <p:transition spd="slow" advTm="563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áfico 12" descr="Bar chart con relleno sólido">
            <a:extLst>
              <a:ext uri="{FF2B5EF4-FFF2-40B4-BE49-F238E27FC236}">
                <a16:creationId xmlns:a16="http://schemas.microsoft.com/office/drawing/2014/main" id="{77948BA0-1D38-42B4-11A1-5289C02A44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5725" y="4267215"/>
            <a:ext cx="2024743" cy="2590785"/>
          </a:xfrm>
          <a:prstGeom prst="rect">
            <a:avLst/>
          </a:prstGeom>
        </p:spPr>
      </p:pic>
      <p:sp>
        <p:nvSpPr>
          <p:cNvPr id="7" name="Onda 6">
            <a:extLst>
              <a:ext uri="{FF2B5EF4-FFF2-40B4-BE49-F238E27FC236}">
                <a16:creationId xmlns:a16="http://schemas.microsoft.com/office/drawing/2014/main" id="{AD4D634B-1C4C-BBCB-5CF0-0FF7D9B648D7}"/>
              </a:ext>
            </a:extLst>
          </p:cNvPr>
          <p:cNvSpPr/>
          <p:nvPr/>
        </p:nvSpPr>
        <p:spPr>
          <a:xfrm>
            <a:off x="3254644" y="257501"/>
            <a:ext cx="5315923" cy="2419940"/>
          </a:xfrm>
          <a:prstGeom prst="wave">
            <a:avLst>
              <a:gd name="adj1" fmla="val 12500"/>
              <a:gd name="adj2" fmla="val 64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dirty="0">
                <a:solidFill>
                  <a:schemeClr val="tx1"/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En que consiste el proyecto   </a:t>
            </a:r>
          </a:p>
          <a:p>
            <a:pPr algn="ctr"/>
            <a:r>
              <a:rPr lang="es-MX" sz="3200" dirty="0">
                <a:solidFill>
                  <a:schemeClr val="tx1"/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NetScape</a:t>
            </a:r>
            <a:r>
              <a:rPr lang="es-MX" sz="3600" dirty="0">
                <a:solidFill>
                  <a:schemeClr val="tx1"/>
                </a:solidFill>
                <a:latin typeface="Angsana New" panose="020B0502040204020203" pitchFamily="18" charset="-34"/>
                <a:cs typeface="Angsana New" panose="020B0502040204020203" pitchFamily="18" charset="-34"/>
              </a:rPr>
              <a:t> 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D9ED5DA7-79C1-840A-F962-D0C0AAA684B9}"/>
              </a:ext>
            </a:extLst>
          </p:cNvPr>
          <p:cNvSpPr/>
          <p:nvPr/>
        </p:nvSpPr>
        <p:spPr>
          <a:xfrm>
            <a:off x="2373939" y="2677441"/>
            <a:ext cx="7801874" cy="31795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>
                <a:solidFill>
                  <a:schemeClr val="tx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El proyecto NetScape analizara el tipo de gases que emite el automóvil, con el calor que saque el automóvil del escape calentara la maquina y esta ara hervir el agua y se activara ya sea de manera manual o  automática el ventilador que expulsara aire puro </a:t>
            </a:r>
          </a:p>
          <a:p>
            <a:pPr algn="ctr"/>
            <a:r>
              <a:rPr lang="es-MX" sz="2800" dirty="0">
                <a:solidFill>
                  <a:schemeClr val="tx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Esto se manejará por medio de una aplicación   </a:t>
            </a:r>
          </a:p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37250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7409">
        <p14:gallery dir="l"/>
      </p:transition>
    </mc:Choice>
    <mc:Fallback xmlns="">
      <p:transition spd="slow" advTm="740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CD8F19A-467B-078E-A9E8-CE74BAD23E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44" r="-1" b="-1"/>
          <a:stretch/>
        </p:blipFill>
        <p:spPr>
          <a:xfrm>
            <a:off x="1669474" y="-38090"/>
            <a:ext cx="10522527" cy="685799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2905AB69-6B2D-3E6C-2528-11C3C82904CC}"/>
              </a:ext>
            </a:extLst>
          </p:cNvPr>
          <p:cNvSpPr/>
          <p:nvPr/>
        </p:nvSpPr>
        <p:spPr>
          <a:xfrm>
            <a:off x="379447" y="144241"/>
            <a:ext cx="3631694" cy="5486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32" name="Imagen 31">
            <a:extLst>
              <a:ext uri="{FF2B5EF4-FFF2-40B4-BE49-F238E27FC236}">
                <a16:creationId xmlns:a16="http://schemas.microsoft.com/office/drawing/2014/main" id="{B383AAF0-DD17-402C-8BC8-4A3247FB9B1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552" y="225169"/>
            <a:ext cx="1550397" cy="11967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3" name="CuadroTexto 32">
            <a:extLst>
              <a:ext uri="{FF2B5EF4-FFF2-40B4-BE49-F238E27FC236}">
                <a16:creationId xmlns:a16="http://schemas.microsoft.com/office/drawing/2014/main" id="{A337001E-49EB-7371-F02C-1F72FE7B8902}"/>
              </a:ext>
            </a:extLst>
          </p:cNvPr>
          <p:cNvSpPr txBox="1"/>
          <p:nvPr/>
        </p:nvSpPr>
        <p:spPr>
          <a:xfrm>
            <a:off x="998789" y="1493085"/>
            <a:ext cx="2447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Bienvenido a Netscape  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C1273F52-7266-5C7B-DC19-1A0ECAB1C5EF}"/>
              </a:ext>
            </a:extLst>
          </p:cNvPr>
          <p:cNvSpPr txBox="1"/>
          <p:nvPr/>
        </p:nvSpPr>
        <p:spPr>
          <a:xfrm>
            <a:off x="564732" y="2311053"/>
            <a:ext cx="33160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Inicio de sesión </a:t>
            </a:r>
          </a:p>
          <a:p>
            <a:r>
              <a:rPr lang="es-MX" dirty="0"/>
              <a:t>___________________________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B520FAEE-649B-D4D1-E19F-9995D16F1330}"/>
              </a:ext>
            </a:extLst>
          </p:cNvPr>
          <p:cNvSpPr txBox="1"/>
          <p:nvPr/>
        </p:nvSpPr>
        <p:spPr>
          <a:xfrm>
            <a:off x="947068" y="4425044"/>
            <a:ext cx="2447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>
                <a:solidFill>
                  <a:srgbClr val="00B0F0"/>
                </a:solidFill>
              </a:rPr>
              <a:t>Si no cuenta con una cuenta da clic aquí  para registrase 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ACFCE8F9-38A3-B4A4-F9CE-AA966BB243F8}"/>
              </a:ext>
            </a:extLst>
          </p:cNvPr>
          <p:cNvSpPr txBox="1"/>
          <p:nvPr/>
        </p:nvSpPr>
        <p:spPr>
          <a:xfrm>
            <a:off x="564732" y="3343275"/>
            <a:ext cx="3073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Contraseña </a:t>
            </a:r>
          </a:p>
          <a:p>
            <a:r>
              <a:rPr lang="es-MX" dirty="0"/>
              <a:t>_________________________</a:t>
            </a:r>
          </a:p>
        </p:txBody>
      </p:sp>
      <p:sp>
        <p:nvSpPr>
          <p:cNvPr id="38" name="Rectángulo: esquinas redondeadas 37">
            <a:extLst>
              <a:ext uri="{FF2B5EF4-FFF2-40B4-BE49-F238E27FC236}">
                <a16:creationId xmlns:a16="http://schemas.microsoft.com/office/drawing/2014/main" id="{3DD7048A-E796-FAA6-155F-F07553B7E517}"/>
              </a:ext>
            </a:extLst>
          </p:cNvPr>
          <p:cNvSpPr/>
          <p:nvPr/>
        </p:nvSpPr>
        <p:spPr>
          <a:xfrm>
            <a:off x="4206150" y="214184"/>
            <a:ext cx="3631694" cy="5486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3779FE30-6159-5282-F3B6-3480CAAA3C6C}"/>
              </a:ext>
            </a:extLst>
          </p:cNvPr>
          <p:cNvSpPr txBox="1"/>
          <p:nvPr/>
        </p:nvSpPr>
        <p:spPr>
          <a:xfrm>
            <a:off x="5345056" y="306050"/>
            <a:ext cx="2408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MX" dirty="0"/>
          </a:p>
          <a:p>
            <a:pPr algn="ctr"/>
            <a:endParaRPr lang="es-MX" dirty="0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93F203C8-5A32-3767-69E4-91CD1FD84B6F}"/>
              </a:ext>
            </a:extLst>
          </p:cNvPr>
          <p:cNvSpPr txBox="1"/>
          <p:nvPr/>
        </p:nvSpPr>
        <p:spPr>
          <a:xfrm>
            <a:off x="4391305" y="1787628"/>
            <a:ext cx="327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Tipo de Carro </a:t>
            </a:r>
          </a:p>
          <a:p>
            <a:r>
              <a:rPr lang="es-MX" dirty="0"/>
              <a:t>_________________________ 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E3254E0E-6963-A628-3944-8F9C19A26B0E}"/>
              </a:ext>
            </a:extLst>
          </p:cNvPr>
          <p:cNvSpPr txBox="1"/>
          <p:nvPr/>
        </p:nvSpPr>
        <p:spPr>
          <a:xfrm>
            <a:off x="4351594" y="2660628"/>
            <a:ext cx="2943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Modelo o Año </a:t>
            </a:r>
          </a:p>
          <a:p>
            <a:r>
              <a:rPr lang="es-MX" dirty="0"/>
              <a:t>________________________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6B0C92D4-F73D-6431-A526-CC75F1AF74FF}"/>
              </a:ext>
            </a:extLst>
          </p:cNvPr>
          <p:cNvSpPr/>
          <p:nvPr/>
        </p:nvSpPr>
        <p:spPr>
          <a:xfrm>
            <a:off x="6320124" y="4595324"/>
            <a:ext cx="1221226" cy="5247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00B0F0"/>
                </a:solidFill>
              </a:rPr>
              <a:t>Iniciar</a:t>
            </a:r>
            <a:r>
              <a:rPr lang="es-MX" dirty="0"/>
              <a:t> </a:t>
            </a:r>
          </a:p>
        </p:txBody>
      </p:sp>
      <p:pic>
        <p:nvPicPr>
          <p:cNvPr id="44" name="Imagen 43">
            <a:extLst>
              <a:ext uri="{FF2B5EF4-FFF2-40B4-BE49-F238E27FC236}">
                <a16:creationId xmlns:a16="http://schemas.microsoft.com/office/drawing/2014/main" id="{6E8F032F-AD43-E861-38EB-8455E25DF07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5055" y="125830"/>
            <a:ext cx="1550397" cy="12969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5" name="CuadroTexto 44">
            <a:extLst>
              <a:ext uri="{FF2B5EF4-FFF2-40B4-BE49-F238E27FC236}">
                <a16:creationId xmlns:a16="http://schemas.microsoft.com/office/drawing/2014/main" id="{A57D6E65-D859-B8C7-5139-5968A6D58225}"/>
              </a:ext>
            </a:extLst>
          </p:cNvPr>
          <p:cNvSpPr txBox="1"/>
          <p:nvPr/>
        </p:nvSpPr>
        <p:spPr>
          <a:xfrm>
            <a:off x="5571726" y="1111965"/>
            <a:ext cx="1386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Datos </a:t>
            </a:r>
          </a:p>
        </p:txBody>
      </p:sp>
      <p:sp>
        <p:nvSpPr>
          <p:cNvPr id="46" name="Rectángulo: esquinas redondeadas 45">
            <a:extLst>
              <a:ext uri="{FF2B5EF4-FFF2-40B4-BE49-F238E27FC236}">
                <a16:creationId xmlns:a16="http://schemas.microsoft.com/office/drawing/2014/main" id="{D1AB974F-524B-FCB7-4FAF-97DE694A0006}"/>
              </a:ext>
            </a:extLst>
          </p:cNvPr>
          <p:cNvSpPr/>
          <p:nvPr/>
        </p:nvSpPr>
        <p:spPr>
          <a:xfrm>
            <a:off x="8059766" y="180149"/>
            <a:ext cx="3631694" cy="5486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A8B344A0-9974-3422-7F4F-F005DEB6D0B1}"/>
              </a:ext>
            </a:extLst>
          </p:cNvPr>
          <p:cNvSpPr txBox="1"/>
          <p:nvPr/>
        </p:nvSpPr>
        <p:spPr>
          <a:xfrm>
            <a:off x="8373811" y="1380347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Vinculación de dispositivo</a:t>
            </a:r>
          </a:p>
        </p:txBody>
      </p:sp>
      <p:pic>
        <p:nvPicPr>
          <p:cNvPr id="48" name="Imagen 47">
            <a:extLst>
              <a:ext uri="{FF2B5EF4-FFF2-40B4-BE49-F238E27FC236}">
                <a16:creationId xmlns:a16="http://schemas.microsoft.com/office/drawing/2014/main" id="{FB602E92-41AE-3C5E-DFA2-36404035E40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9751" y="261484"/>
            <a:ext cx="1550397" cy="12969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2" name="CuadroTexto 51">
            <a:extLst>
              <a:ext uri="{FF2B5EF4-FFF2-40B4-BE49-F238E27FC236}">
                <a16:creationId xmlns:a16="http://schemas.microsoft.com/office/drawing/2014/main" id="{261321B7-7986-A4D7-E7FD-668C95B5FB4A}"/>
              </a:ext>
            </a:extLst>
          </p:cNvPr>
          <p:cNvSpPr txBox="1"/>
          <p:nvPr/>
        </p:nvSpPr>
        <p:spPr>
          <a:xfrm>
            <a:off x="8291450" y="2418361"/>
            <a:ext cx="3162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Código del dispositivo</a:t>
            </a:r>
          </a:p>
          <a:p>
            <a:r>
              <a:rPr lang="es-MX" dirty="0"/>
              <a:t>__________________________</a:t>
            </a:r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EA405D1D-C77D-48EF-8107-F6B5A9C684D3}"/>
              </a:ext>
            </a:extLst>
          </p:cNvPr>
          <p:cNvSpPr/>
          <p:nvPr/>
        </p:nvSpPr>
        <p:spPr>
          <a:xfrm>
            <a:off x="9816936" y="4622737"/>
            <a:ext cx="1657350" cy="4973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rgbClr val="00B0F0"/>
                </a:solidFill>
              </a:rPr>
              <a:t>Vincular</a:t>
            </a:r>
            <a:r>
              <a:rPr lang="es-MX" dirty="0"/>
              <a:t>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9A510E2-4AFB-0D3A-3085-BAB888B88994}"/>
              </a:ext>
            </a:extLst>
          </p:cNvPr>
          <p:cNvSpPr txBox="1"/>
          <p:nvPr/>
        </p:nvSpPr>
        <p:spPr>
          <a:xfrm>
            <a:off x="379447" y="6067425"/>
            <a:ext cx="4411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Esto se manejará por una </a:t>
            </a:r>
            <a:r>
              <a:rPr lang="es-MX" dirty="0" err="1"/>
              <a:t>aplicacion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9573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449">
        <p14:gallery dir="l"/>
      </p:transition>
    </mc:Choice>
    <mc:Fallback xmlns="">
      <p:transition spd="slow" advTm="244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CD8F19A-467B-078E-A9E8-CE74BAD23E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44" r="-1" b="-1"/>
          <a:stretch/>
        </p:blipFill>
        <p:spPr>
          <a:xfrm>
            <a:off x="1669474" y="-114290"/>
            <a:ext cx="10522527" cy="685799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2905AB69-6B2D-3E6C-2528-11C3C82904CC}"/>
              </a:ext>
            </a:extLst>
          </p:cNvPr>
          <p:cNvSpPr/>
          <p:nvPr/>
        </p:nvSpPr>
        <p:spPr>
          <a:xfrm>
            <a:off x="90786" y="165115"/>
            <a:ext cx="3631694" cy="5486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32" name="Imagen 31">
            <a:extLst>
              <a:ext uri="{FF2B5EF4-FFF2-40B4-BE49-F238E27FC236}">
                <a16:creationId xmlns:a16="http://schemas.microsoft.com/office/drawing/2014/main" id="{B383AAF0-DD17-402C-8BC8-4A3247FB9B1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145" y="165115"/>
            <a:ext cx="1550397" cy="11967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3" name="CuadroTexto 32">
            <a:extLst>
              <a:ext uri="{FF2B5EF4-FFF2-40B4-BE49-F238E27FC236}">
                <a16:creationId xmlns:a16="http://schemas.microsoft.com/office/drawing/2014/main" id="{A337001E-49EB-7371-F02C-1F72FE7B8902}"/>
              </a:ext>
            </a:extLst>
          </p:cNvPr>
          <p:cNvSpPr txBox="1"/>
          <p:nvPr/>
        </p:nvSpPr>
        <p:spPr>
          <a:xfrm>
            <a:off x="663330" y="1446535"/>
            <a:ext cx="2447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Menú de opciones   </a:t>
            </a:r>
          </a:p>
        </p:txBody>
      </p:sp>
      <p:sp>
        <p:nvSpPr>
          <p:cNvPr id="38" name="Rectángulo: esquinas redondeadas 37">
            <a:extLst>
              <a:ext uri="{FF2B5EF4-FFF2-40B4-BE49-F238E27FC236}">
                <a16:creationId xmlns:a16="http://schemas.microsoft.com/office/drawing/2014/main" id="{3DD7048A-E796-FAA6-155F-F07553B7E517}"/>
              </a:ext>
            </a:extLst>
          </p:cNvPr>
          <p:cNvSpPr/>
          <p:nvPr/>
        </p:nvSpPr>
        <p:spPr>
          <a:xfrm>
            <a:off x="4115088" y="165115"/>
            <a:ext cx="3631694" cy="5486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3779FE30-6159-5282-F3B6-3480CAAA3C6C}"/>
              </a:ext>
            </a:extLst>
          </p:cNvPr>
          <p:cNvSpPr txBox="1"/>
          <p:nvPr/>
        </p:nvSpPr>
        <p:spPr>
          <a:xfrm>
            <a:off x="5345056" y="306050"/>
            <a:ext cx="2408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MX" dirty="0"/>
          </a:p>
          <a:p>
            <a:pPr algn="ctr"/>
            <a:endParaRPr lang="es-MX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CB7BCAE-BE58-41BC-97EE-C422D8E0FA29}"/>
              </a:ext>
            </a:extLst>
          </p:cNvPr>
          <p:cNvSpPr/>
          <p:nvPr/>
        </p:nvSpPr>
        <p:spPr>
          <a:xfrm>
            <a:off x="434022" y="2232180"/>
            <a:ext cx="2819870" cy="5559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Activación de ventilación: </a:t>
            </a:r>
          </a:p>
          <a:p>
            <a:pPr algn="ctr"/>
            <a:r>
              <a:rPr lang="es-MX" dirty="0">
                <a:solidFill>
                  <a:schemeClr val="tx1"/>
                </a:solidFill>
              </a:rPr>
              <a:t>Manual o automática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930173B-31BC-2372-4EF6-87D71E7742A5}"/>
              </a:ext>
            </a:extLst>
          </p:cNvPr>
          <p:cNvSpPr/>
          <p:nvPr/>
        </p:nvSpPr>
        <p:spPr>
          <a:xfrm>
            <a:off x="602478" y="2963557"/>
            <a:ext cx="2482962" cy="4857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Niveles de gases   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660D2FD-D0CD-8E38-E274-F03333820206}"/>
              </a:ext>
            </a:extLst>
          </p:cNvPr>
          <p:cNvSpPr/>
          <p:nvPr/>
        </p:nvSpPr>
        <p:spPr>
          <a:xfrm>
            <a:off x="587925" y="3620714"/>
            <a:ext cx="2512065" cy="4857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>
                <a:solidFill>
                  <a:schemeClr val="tx1"/>
                </a:solidFill>
              </a:rPr>
              <a:t>Gases Expulsados </a:t>
            </a: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C63118E-2D00-75C1-0214-3187A68294FE}"/>
              </a:ext>
            </a:extLst>
          </p:cNvPr>
          <p:cNvSpPr txBox="1"/>
          <p:nvPr/>
        </p:nvSpPr>
        <p:spPr>
          <a:xfrm>
            <a:off x="4957147" y="629215"/>
            <a:ext cx="2266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Niveles de gases</a:t>
            </a:r>
          </a:p>
        </p:txBody>
      </p:sp>
      <p:graphicFrame>
        <p:nvGraphicFramePr>
          <p:cNvPr id="12" name="Gráfico 11">
            <a:extLst>
              <a:ext uri="{FF2B5EF4-FFF2-40B4-BE49-F238E27FC236}">
                <a16:creationId xmlns:a16="http://schemas.microsoft.com/office/drawing/2014/main" id="{4FBECEFC-E6C5-1D0D-0A22-E096EA4F63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543205"/>
              </p:ext>
            </p:extLst>
          </p:nvPr>
        </p:nvGraphicFramePr>
        <p:xfrm>
          <a:off x="4494602" y="949203"/>
          <a:ext cx="3441371" cy="26132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Rectángulo 12">
            <a:extLst>
              <a:ext uri="{FF2B5EF4-FFF2-40B4-BE49-F238E27FC236}">
                <a16:creationId xmlns:a16="http://schemas.microsoft.com/office/drawing/2014/main" id="{0463DE7D-1273-42FA-F3DF-BB80C64F2B5B}"/>
              </a:ext>
            </a:extLst>
          </p:cNvPr>
          <p:cNvSpPr/>
          <p:nvPr/>
        </p:nvSpPr>
        <p:spPr>
          <a:xfrm>
            <a:off x="4232356" y="3815624"/>
            <a:ext cx="1487816" cy="58578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Dióxido de carbono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8873BAAB-4C0D-4BD8-7B16-876CB86A92AB}"/>
              </a:ext>
            </a:extLst>
          </p:cNvPr>
          <p:cNvSpPr/>
          <p:nvPr/>
        </p:nvSpPr>
        <p:spPr>
          <a:xfrm>
            <a:off x="5187027" y="4602890"/>
            <a:ext cx="1487816" cy="585787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Monóxido de carbono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1D1A5AE6-A3A4-434D-1B52-7ED287FA674C}"/>
              </a:ext>
            </a:extLst>
          </p:cNvPr>
          <p:cNvSpPr/>
          <p:nvPr/>
        </p:nvSpPr>
        <p:spPr>
          <a:xfrm>
            <a:off x="6165794" y="3815624"/>
            <a:ext cx="1487816" cy="58578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metano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0660D2FD-D0CD-8E38-E274-F03333820206}"/>
              </a:ext>
            </a:extLst>
          </p:cNvPr>
          <p:cNvSpPr/>
          <p:nvPr/>
        </p:nvSpPr>
        <p:spPr>
          <a:xfrm>
            <a:off x="587925" y="4333114"/>
            <a:ext cx="2512065" cy="4857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Cerrar sesión </a:t>
            </a:r>
          </a:p>
        </p:txBody>
      </p:sp>
      <p:sp>
        <p:nvSpPr>
          <p:cNvPr id="18" name="Rectángulo: esquinas redondeadas 5">
            <a:extLst>
              <a:ext uri="{FF2B5EF4-FFF2-40B4-BE49-F238E27FC236}">
                <a16:creationId xmlns:a16="http://schemas.microsoft.com/office/drawing/2014/main" id="{2905AB69-6B2D-3E6C-2528-11C3C82904CC}"/>
              </a:ext>
            </a:extLst>
          </p:cNvPr>
          <p:cNvSpPr/>
          <p:nvPr/>
        </p:nvSpPr>
        <p:spPr>
          <a:xfrm>
            <a:off x="7935973" y="288367"/>
            <a:ext cx="4121708" cy="54864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" name="Llamada rectangular 3"/>
          <p:cNvSpPr/>
          <p:nvPr/>
        </p:nvSpPr>
        <p:spPr>
          <a:xfrm>
            <a:off x="8286401" y="629215"/>
            <a:ext cx="3580702" cy="4111429"/>
          </a:xfrm>
          <a:prstGeom prst="wedgeRectCallout">
            <a:avLst>
              <a:gd name="adj1" fmla="val -47804"/>
              <a:gd name="adj2" fmla="val 61389"/>
            </a:avLst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CuadroTexto 6"/>
          <p:cNvSpPr txBox="1"/>
          <p:nvPr/>
        </p:nvSpPr>
        <p:spPr>
          <a:xfrm>
            <a:off x="8434950" y="763471"/>
            <a:ext cx="306866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 smtClean="0"/>
              <a:t>Querido usuario tu carro esta expulsando un tipo de gas el cual significa que hay un fallo en el motor.</a:t>
            </a:r>
          </a:p>
          <a:p>
            <a:r>
              <a:rPr lang="es-MX" sz="1400" dirty="0" smtClean="0"/>
              <a:t>Posibles razones: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400" dirty="0" smtClean="0"/>
              <a:t> humo azul : El motor esta quemando pequeñas cantidades de aceite en lugar de combustible.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400" dirty="0" smtClean="0"/>
              <a:t>Humo negro:  La combustión en el interior del motor esta realizando una mezcla muy grande de combustible la cual esta quemando mas combustible del que debería 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400" dirty="0" smtClean="0"/>
              <a:t>Humo blanco:  Si es poco y se evapora porque es agua condensada siendo expulsada.</a:t>
            </a:r>
          </a:p>
          <a:p>
            <a:pPr marL="342900" indent="-342900">
              <a:buFont typeface="+mj-lt"/>
              <a:buAutoNum type="arabicPeriod"/>
            </a:pPr>
            <a:endParaRPr lang="es-MX" sz="1400" dirty="0"/>
          </a:p>
        </p:txBody>
      </p:sp>
    </p:spTree>
    <p:extLst>
      <p:ext uri="{BB962C8B-B14F-4D97-AF65-F5344CB8AC3E}">
        <p14:creationId xmlns:p14="http://schemas.microsoft.com/office/powerpoint/2010/main" val="321584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447690" y="4811142"/>
            <a:ext cx="2295200" cy="1451251"/>
          </a:xfrm>
          <a:prstGeom prst="rect">
            <a:avLst/>
          </a:prstGeom>
        </p:spPr>
      </p:pic>
      <p:sp>
        <p:nvSpPr>
          <p:cNvPr id="3079" name="Rectangle 307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F951BF5-CA68-FC8B-EB76-CB9362AD2CD4}"/>
              </a:ext>
            </a:extLst>
          </p:cNvPr>
          <p:cNvSpPr txBox="1"/>
          <p:nvPr/>
        </p:nvSpPr>
        <p:spPr>
          <a:xfrm>
            <a:off x="412631" y="471097"/>
            <a:ext cx="3558049" cy="123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La máquina ira abajo del automóvil en la zona del escape, el  agua se introducirá(manualmente) en la válvula 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41897B2-71BD-3267-139C-E7B149DC0E65}"/>
              </a:ext>
            </a:extLst>
          </p:cNvPr>
          <p:cNvSpPr txBox="1"/>
          <p:nvPr/>
        </p:nvSpPr>
        <p:spPr>
          <a:xfrm>
            <a:off x="4320916" y="5243222"/>
            <a:ext cx="7544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/>
              <a:t>Los sensores que están ubicados en las laterales del dispositivo, los cuales medirán los gases y el calor que esta produciendo. 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FBFC6DE-D7AF-1423-4674-1BF04C7215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51" t="14643" r="17523" b="10155"/>
          <a:stretch/>
        </p:blipFill>
        <p:spPr>
          <a:xfrm>
            <a:off x="4900418" y="487136"/>
            <a:ext cx="7099041" cy="4388695"/>
          </a:xfrm>
          <a:prstGeom prst="rect">
            <a:avLst/>
          </a:prstGeom>
        </p:spPr>
      </p:pic>
      <p:sp>
        <p:nvSpPr>
          <p:cNvPr id="10" name="Elipse 9">
            <a:extLst>
              <a:ext uri="{FF2B5EF4-FFF2-40B4-BE49-F238E27FC236}">
                <a16:creationId xmlns:a16="http://schemas.microsoft.com/office/drawing/2014/main" id="{A9D5C57F-A641-5D59-B2E5-BF2CA4178A33}"/>
              </a:ext>
            </a:extLst>
          </p:cNvPr>
          <p:cNvSpPr/>
          <p:nvPr/>
        </p:nvSpPr>
        <p:spPr>
          <a:xfrm>
            <a:off x="5374432" y="1810137"/>
            <a:ext cx="2118050" cy="177281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" name="Rectángulo 1"/>
          <p:cNvSpPr/>
          <p:nvPr/>
        </p:nvSpPr>
        <p:spPr>
          <a:xfrm>
            <a:off x="83784" y="2771095"/>
            <a:ext cx="3068665" cy="39737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30267" t="32393" r="36069" b="42113"/>
          <a:stretch/>
        </p:blipFill>
        <p:spPr>
          <a:xfrm rot="5400000">
            <a:off x="85603" y="5970724"/>
            <a:ext cx="743917" cy="526943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 rotWithShape="1">
          <a:blip r:embed="rId4"/>
          <a:srcRect l="30267" t="32393" r="36069" b="42113"/>
          <a:stretch/>
        </p:blipFill>
        <p:spPr>
          <a:xfrm rot="5400000">
            <a:off x="-26956" y="4977477"/>
            <a:ext cx="965936" cy="526943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765871" y="4294640"/>
            <a:ext cx="1756416" cy="22652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 rotWithShape="1">
          <a:blip r:embed="rId4"/>
          <a:srcRect l="30267" t="32393" r="36069" b="42113"/>
          <a:stretch/>
        </p:blipFill>
        <p:spPr>
          <a:xfrm rot="5400000">
            <a:off x="2517019" y="5924457"/>
            <a:ext cx="743917" cy="526943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 rotWithShape="1">
          <a:blip r:embed="rId4"/>
          <a:srcRect l="30267" t="32393" r="36069" b="42113"/>
          <a:stretch/>
        </p:blipFill>
        <p:spPr>
          <a:xfrm rot="5400000">
            <a:off x="2506943" y="4979750"/>
            <a:ext cx="743917" cy="526943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857591" y="2817012"/>
            <a:ext cx="1531802" cy="11491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3" name="Picture 2" descr="Ventilador industrial de pared de 30&quot; – Pilram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1" t="13761" r="18618" b="11700"/>
          <a:stretch/>
        </p:blipFill>
        <p:spPr bwMode="auto">
          <a:xfrm>
            <a:off x="1117136" y="2856919"/>
            <a:ext cx="1053885" cy="106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nguera Inferior de Radiador Cauplas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09" t="39142"/>
          <a:stretch/>
        </p:blipFill>
        <p:spPr bwMode="auto">
          <a:xfrm rot="10800000">
            <a:off x="2178830" y="3839939"/>
            <a:ext cx="1381671" cy="764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anguera Inferior de Radiador Cauplas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05" t="64608" r="44122" b="9871"/>
          <a:stretch/>
        </p:blipFill>
        <p:spPr bwMode="auto">
          <a:xfrm rot="5400000">
            <a:off x="1932302" y="4002228"/>
            <a:ext cx="328432" cy="336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10" descr="Manguera Inferior de Radiador Cauplas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70" t="64609" r="34130" b="12571"/>
          <a:stretch/>
        </p:blipFill>
        <p:spPr bwMode="auto">
          <a:xfrm rot="16200000">
            <a:off x="1419359" y="3928627"/>
            <a:ext cx="324357" cy="407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uadroTexto 21"/>
          <p:cNvSpPr txBox="1"/>
          <p:nvPr/>
        </p:nvSpPr>
        <p:spPr>
          <a:xfrm>
            <a:off x="1137771" y="4959449"/>
            <a:ext cx="10538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Deposito</a:t>
            </a:r>
          </a:p>
          <a:p>
            <a:pPr algn="ctr"/>
            <a:r>
              <a:rPr lang="es-MX" dirty="0" smtClean="0"/>
              <a:t>De </a:t>
            </a:r>
          </a:p>
          <a:p>
            <a:pPr algn="ctr"/>
            <a:r>
              <a:rPr lang="es-MX" dirty="0" smtClean="0"/>
              <a:t>Agua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2312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E5D5E66-9996-3B79-88BC-2F0C92AE6E03}"/>
              </a:ext>
            </a:extLst>
          </p:cNvPr>
          <p:cNvSpPr txBox="1"/>
          <p:nvPr/>
        </p:nvSpPr>
        <p:spPr>
          <a:xfrm>
            <a:off x="2038351" y="495300"/>
            <a:ext cx="83343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6000" dirty="0">
                <a:latin typeface="Angsana New" panose="02020603050405020304" pitchFamily="18" charset="-34"/>
                <a:cs typeface="Angsana New" panose="02020603050405020304" pitchFamily="18" charset="-34"/>
              </a:rPr>
              <a:t>Como se mantendrán los datos seguros </a:t>
            </a:r>
          </a:p>
        </p:txBody>
      </p:sp>
      <p:pic>
        <p:nvPicPr>
          <p:cNvPr id="6" name="Gráfico 5" descr="Question Mark con relleno sólido">
            <a:extLst>
              <a:ext uri="{FF2B5EF4-FFF2-40B4-BE49-F238E27FC236}">
                <a16:creationId xmlns:a16="http://schemas.microsoft.com/office/drawing/2014/main" id="{A377C1BE-799E-22ED-0132-FAA51D8DE1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962717" y="1322226"/>
            <a:ext cx="1219200" cy="1009245"/>
          </a:xfrm>
          <a:prstGeom prst="rect">
            <a:avLst/>
          </a:prstGeom>
        </p:spPr>
      </p:pic>
      <p:pic>
        <p:nvPicPr>
          <p:cNvPr id="10" name="Gráfico 9" descr="Unlock contorno">
            <a:extLst>
              <a:ext uri="{FF2B5EF4-FFF2-40B4-BE49-F238E27FC236}">
                <a16:creationId xmlns:a16="http://schemas.microsoft.com/office/drawing/2014/main" id="{27224030-8676-E400-61DD-A94BD4A3A9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45587" y="602748"/>
            <a:ext cx="1592764" cy="1592764"/>
          </a:xfrm>
          <a:prstGeom prst="rect">
            <a:avLst/>
          </a:prstGeom>
        </p:spPr>
      </p:pic>
      <p:pic>
        <p:nvPicPr>
          <p:cNvPr id="15" name="Gráfico 14" descr="Lock contorno">
            <a:extLst>
              <a:ext uri="{FF2B5EF4-FFF2-40B4-BE49-F238E27FC236}">
                <a16:creationId xmlns:a16="http://schemas.microsoft.com/office/drawing/2014/main" id="{D3D136C6-A2FF-DACA-9901-F2BF3DFC1D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10055725" y="495300"/>
            <a:ext cx="1690688" cy="169068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25" name="Modelo 3D 24" descr="Cubo">
                <a:extLst>
                  <a:ext uri="{FF2B5EF4-FFF2-40B4-BE49-F238E27FC236}">
                    <a16:creationId xmlns:a16="http://schemas.microsoft.com/office/drawing/2014/main" id="{AFA70422-D3B2-447D-B95F-5EAD532CBA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29113986"/>
                  </p:ext>
                </p:extLst>
              </p:nvPr>
            </p:nvGraphicFramePr>
            <p:xfrm>
              <a:off x="8943116" y="3772595"/>
              <a:ext cx="2637126" cy="2887293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637126" cy="2887293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0529" d="1000000"/>
                    <am3d:preTrans dx="0" dy="-17999995" dz="5866"/>
                    <am3d:scale>
                      <am3d:sx n="1000000" d="1000000"/>
                      <am3d:sy n="1000000" d="1000000"/>
                      <am3d:sz n="1000000" d="1000000"/>
                    </am3d:scale>
                    <am3d:rot ax="-8657618" ay="-1566263" az="9747020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9541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5" name="Modelo 3D 24" descr="Cubo">
                <a:extLst>
                  <a:ext uri="{FF2B5EF4-FFF2-40B4-BE49-F238E27FC236}">
                    <a16:creationId xmlns:a16="http://schemas.microsoft.com/office/drawing/2014/main" id="{AFA70422-D3B2-447D-B95F-5EAD532CBA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943116" y="3772595"/>
                <a:ext cx="2637126" cy="28872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27" name="Modelo 3D 26" descr="Cubo">
                <a:extLst>
                  <a:ext uri="{FF2B5EF4-FFF2-40B4-BE49-F238E27FC236}">
                    <a16:creationId xmlns:a16="http://schemas.microsoft.com/office/drawing/2014/main" id="{B111D9A4-6083-A7F2-660A-37B995AD5C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55833366"/>
                  </p:ext>
                </p:extLst>
              </p:nvPr>
            </p:nvGraphicFramePr>
            <p:xfrm>
              <a:off x="7289730" y="1340644"/>
              <a:ext cx="2659891" cy="2692222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659891" cy="2692222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0529" d="1000000"/>
                    <am3d:preTrans dx="0" dy="-17999995" dz="5866"/>
                    <am3d:scale>
                      <am3d:sx n="1000000" d="1000000"/>
                      <am3d:sy n="1000000" d="1000000"/>
                      <am3d:sz n="1000000" d="1000000"/>
                    </am3d:scale>
                    <am3d:rot ax="-8306540" ay="-868600" az="10050254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9541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7" name="Modelo 3D 26" descr="Cubo">
                <a:extLst>
                  <a:ext uri="{FF2B5EF4-FFF2-40B4-BE49-F238E27FC236}">
                    <a16:creationId xmlns:a16="http://schemas.microsoft.com/office/drawing/2014/main" id="{B111D9A4-6083-A7F2-660A-37B995AD5C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289730" y="1340644"/>
                <a:ext cx="2659891" cy="2692222"/>
              </a:xfrm>
              <a:prstGeom prst="rect">
                <a:avLst/>
              </a:prstGeom>
            </p:spPr>
          </p:pic>
        </mc:Fallback>
      </mc:AlternateContent>
      <p:pic>
        <p:nvPicPr>
          <p:cNvPr id="1028" name="Picture 4" descr="¿Qué es blockchain (cadena de bloques)? - Bit2Me Academy">
            <a:extLst>
              <a:ext uri="{FF2B5EF4-FFF2-40B4-BE49-F238E27FC236}">
                <a16:creationId xmlns:a16="http://schemas.microsoft.com/office/drawing/2014/main" id="{2EA271A5-46CB-21AC-30EA-CC2FC9DA7B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7" t="-18287" r="717" b="18287"/>
          <a:stretch/>
        </p:blipFill>
        <p:spPr bwMode="auto">
          <a:xfrm>
            <a:off x="1691914" y="3617375"/>
            <a:ext cx="3302881" cy="16514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24" name="Modelo 3D 23" descr="Cubo">
                <a:extLst>
                  <a:ext uri="{FF2B5EF4-FFF2-40B4-BE49-F238E27FC236}">
                    <a16:creationId xmlns:a16="http://schemas.microsoft.com/office/drawing/2014/main" id="{698E9C21-2F34-C5B5-89CE-7BBEA0C968B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07012327"/>
                  </p:ext>
                </p:extLst>
              </p:nvPr>
            </p:nvGraphicFramePr>
            <p:xfrm>
              <a:off x="152969" y="4115891"/>
              <a:ext cx="2177996" cy="2243593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177996" cy="2243593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0529" d="1000000"/>
                    <am3d:preTrans dx="0" dy="-17999995" dz="5866"/>
                    <am3d:scale>
                      <am3d:sx n="1000000" d="1000000"/>
                      <am3d:sy n="1000000" d="1000000"/>
                      <am3d:sz n="1000000" d="1000000"/>
                    </am3d:scale>
                    <am3d:rot ax="-7753816" ay="-1350292" az="9292945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2351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4" name="Modelo 3D 23" descr="Cubo">
                <a:extLst>
                  <a:ext uri="{FF2B5EF4-FFF2-40B4-BE49-F238E27FC236}">
                    <a16:creationId xmlns:a16="http://schemas.microsoft.com/office/drawing/2014/main" id="{698E9C21-2F34-C5B5-89CE-7BBEA0C968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2969" y="4115891"/>
                <a:ext cx="2177996" cy="2243593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Te Explicamos que es el Blockchain o Cadena de Bloques">
            <a:extLst>
              <a:ext uri="{FF2B5EF4-FFF2-40B4-BE49-F238E27FC236}">
                <a16:creationId xmlns:a16="http://schemas.microsoft.com/office/drawing/2014/main" id="{E1992C4D-0887-EF4D-BABC-AEFEEF9A1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7149" y="3818481"/>
            <a:ext cx="2389146" cy="159276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522D97A0-6B7A-A4C5-7809-1A084123194D}"/>
              </a:ext>
            </a:extLst>
          </p:cNvPr>
          <p:cNvSpPr txBox="1"/>
          <p:nvPr/>
        </p:nvSpPr>
        <p:spPr>
          <a:xfrm>
            <a:off x="842365" y="2117600"/>
            <a:ext cx="62865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Blockchain nos ayudara a guardar la información de cada empresa por una cadena de bloques para mantener la información segura </a:t>
            </a:r>
          </a:p>
        </p:txBody>
      </p:sp>
    </p:spTree>
    <p:extLst>
      <p:ext uri="{BB962C8B-B14F-4D97-AF65-F5344CB8AC3E}">
        <p14:creationId xmlns:p14="http://schemas.microsoft.com/office/powerpoint/2010/main" val="3216442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38C9F45-FFEF-5BEC-7DD7-F6E7B026EC3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215" y="1655829"/>
            <a:ext cx="4626428" cy="357102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6480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1291</TotalTime>
  <Words>393</Words>
  <Application>Microsoft Office PowerPoint</Application>
  <PresentationFormat>Panorámica</PresentationFormat>
  <Paragraphs>54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Angsana New</vt:lpstr>
      <vt:lpstr>Arial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Aldo Elias Vazquez</dc:creator>
  <cp:lastModifiedBy>Conalep JRER</cp:lastModifiedBy>
  <cp:revision>26</cp:revision>
  <dcterms:created xsi:type="dcterms:W3CDTF">2023-10-20T13:42:13Z</dcterms:created>
  <dcterms:modified xsi:type="dcterms:W3CDTF">2023-12-08T21:46:42Z</dcterms:modified>
</cp:coreProperties>
</file>

<file path=docProps/thumbnail.jpeg>
</file>